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3C2E1-4C71-4E6D-88B6-99371B3F35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FACD14-4006-4DE4-878A-03FCF4A7C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D02739-7339-490F-BF56-43AA9E099E78}"/>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67D24B8D-5540-4F83-B897-821F55D8D7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CCAE6-82E5-49AC-B5B5-1D2FB4047E6E}"/>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233606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2A79-F08B-459C-A262-A5C1C12DA1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FE0B5C-3EE1-48B7-9562-8424CA66B1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0B603-EDE1-436B-BF5B-7E429B3C81F5}"/>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28F08853-04F5-4B50-9562-BE5E6B6B43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78CDF1-383F-416F-BC5B-3F826BB3D80C}"/>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428479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6E3FBD-0173-4EDC-BD81-03F74D736D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3737F0-C52B-40BA-AD05-1C23EBFE24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D88DE2-DD79-43B8-B3B9-B4E5E1E02AA2}"/>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53BCAF2A-65AF-4658-AA50-DECAE89C31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5E7709-6A78-4BED-AEBF-CA39FF844EAE}"/>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362615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ED089-1503-48DF-BE14-BF72853DED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557E9D-BBA9-4856-BF3C-53023F2101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73FDB7-105B-4DF7-B34A-EA0F83E45E36}"/>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EECDB39C-F34F-4390-A472-13C773F767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E3E68-C5FF-4598-BF13-7FFE0DDF9CC6}"/>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111991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3078-AF1E-4730-95C0-10B4AF2F18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72D70F-2188-4F9B-BB4C-E0EE1F0CA9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38FC1A-BBBF-4E30-9461-446CAE61042F}"/>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3CE7C17E-C1E0-4FD7-977C-7ADC166CC2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27498-AEDD-41E3-B0CD-64F5792C3292}"/>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136857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B5B0-D7E2-4D25-946F-01CD24FA49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5824CA-F2B2-4E46-8806-C7D09B05CF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73DBAD-5360-4E26-A120-C5C36E91BD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454D14-3591-4E40-8BD3-32FCFFF9D313}"/>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6" name="Footer Placeholder 5">
            <a:extLst>
              <a:ext uri="{FF2B5EF4-FFF2-40B4-BE49-F238E27FC236}">
                <a16:creationId xmlns:a16="http://schemas.microsoft.com/office/drawing/2014/main" id="{82EA600C-3CB0-4B90-8028-9FF0E23A85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E23A61-E02B-478C-85C5-C1F480B3D4AE}"/>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404026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778D-0FEC-4086-9437-4DB4ABCD63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721E99-3DEE-48AC-828C-4364347F2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3F8C39-CA66-42E9-A914-7AFF25DC76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6C71FC-4674-46CD-ABDE-53E052A565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545CF5-ECC2-4C2F-BB91-5F63FFF97D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F76487-1979-4932-80E4-09FAFA3B35C8}"/>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8" name="Footer Placeholder 7">
            <a:extLst>
              <a:ext uri="{FF2B5EF4-FFF2-40B4-BE49-F238E27FC236}">
                <a16:creationId xmlns:a16="http://schemas.microsoft.com/office/drawing/2014/main" id="{E301DDED-D395-4771-837C-6526DD707C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017018-50DF-42A4-BE81-3845DE9EC1AC}"/>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228315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DAD2-2FCA-47B4-A66C-081C291E4D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B85384-39B8-45A9-A3CF-7571C6EE3DCE}"/>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4" name="Footer Placeholder 3">
            <a:extLst>
              <a:ext uri="{FF2B5EF4-FFF2-40B4-BE49-F238E27FC236}">
                <a16:creationId xmlns:a16="http://schemas.microsoft.com/office/drawing/2014/main" id="{07C1FD84-B44E-437D-A922-656709086E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106520-C533-46F3-A4F4-FB59C180C4CC}"/>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255358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8B1C1E-D3C0-4124-95C6-8E805C35D68C}"/>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3" name="Footer Placeholder 2">
            <a:extLst>
              <a:ext uri="{FF2B5EF4-FFF2-40B4-BE49-F238E27FC236}">
                <a16:creationId xmlns:a16="http://schemas.microsoft.com/office/drawing/2014/main" id="{049425C6-B6FF-4263-BB33-630DFC6AC5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3707D7-83B8-4305-A3C0-7890AE180E86}"/>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254272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97F6B-93E3-4659-B95F-276FFB5D9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4865AD-3A52-4441-ADD9-9BFA377DAC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0C14A9-A9FB-44F8-8442-78AF4E48E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674479-D710-4353-A191-BF141C9AE9F5}"/>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6" name="Footer Placeholder 5">
            <a:extLst>
              <a:ext uri="{FF2B5EF4-FFF2-40B4-BE49-F238E27FC236}">
                <a16:creationId xmlns:a16="http://schemas.microsoft.com/office/drawing/2014/main" id="{DFE7EBDE-79AB-42DE-8F02-A5336FDFE6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E2E2F1-89E2-422D-88C2-71E378E377DC}"/>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69988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AEA3C-5BF8-49C7-B102-0957D8EE2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77F2D1-F1F0-4269-960A-60C514BB6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CAB622-AD94-4215-A2FA-FF09C4E3F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E95624-A584-4E72-8D3F-0F4AF71B69A1}"/>
              </a:ext>
            </a:extLst>
          </p:cNvPr>
          <p:cNvSpPr>
            <a:spLocks noGrp="1"/>
          </p:cNvSpPr>
          <p:nvPr>
            <p:ph type="dt" sz="half" idx="10"/>
          </p:nvPr>
        </p:nvSpPr>
        <p:spPr/>
        <p:txBody>
          <a:bodyPr/>
          <a:lstStyle/>
          <a:p>
            <a:fld id="{55E81838-9F82-4DE7-9595-3FB649ABB055}" type="datetimeFigureOut">
              <a:rPr lang="en-GB" smtClean="0"/>
              <a:t>12/01/2021</a:t>
            </a:fld>
            <a:endParaRPr lang="en-GB"/>
          </a:p>
        </p:txBody>
      </p:sp>
      <p:sp>
        <p:nvSpPr>
          <p:cNvPr id="6" name="Footer Placeholder 5">
            <a:extLst>
              <a:ext uri="{FF2B5EF4-FFF2-40B4-BE49-F238E27FC236}">
                <a16:creationId xmlns:a16="http://schemas.microsoft.com/office/drawing/2014/main" id="{0F4C93B8-FA4E-42A7-9C2D-41C5669FB8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F01B74-89A0-4621-B47F-67E4F48DDB88}"/>
              </a:ext>
            </a:extLst>
          </p:cNvPr>
          <p:cNvSpPr>
            <a:spLocks noGrp="1"/>
          </p:cNvSpPr>
          <p:nvPr>
            <p:ph type="sldNum" sz="quarter" idx="12"/>
          </p:nvPr>
        </p:nvSpPr>
        <p:spPr/>
        <p:txBody>
          <a:bodyPr/>
          <a:lstStyle/>
          <a:p>
            <a:fld id="{61E1E9A2-02D3-400A-85CC-7BB9234D0D54}" type="slidenum">
              <a:rPr lang="en-GB" smtClean="0"/>
              <a:t>‹#›</a:t>
            </a:fld>
            <a:endParaRPr lang="en-GB"/>
          </a:p>
        </p:txBody>
      </p:sp>
    </p:spTree>
    <p:extLst>
      <p:ext uri="{BB962C8B-B14F-4D97-AF65-F5344CB8AC3E}">
        <p14:creationId xmlns:p14="http://schemas.microsoft.com/office/powerpoint/2010/main" val="179444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F4660-478E-4A18-9196-7165CB577B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2515FD-5C5C-41BA-A1FB-D90B06B53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5EFC54-C94D-48FF-8343-31078F4B9A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81838-9F82-4DE7-9595-3FB649ABB055}" type="datetimeFigureOut">
              <a:rPr lang="en-GB" smtClean="0"/>
              <a:t>12/01/2021</a:t>
            </a:fld>
            <a:endParaRPr lang="en-GB"/>
          </a:p>
        </p:txBody>
      </p:sp>
      <p:sp>
        <p:nvSpPr>
          <p:cNvPr id="5" name="Footer Placeholder 4">
            <a:extLst>
              <a:ext uri="{FF2B5EF4-FFF2-40B4-BE49-F238E27FC236}">
                <a16:creationId xmlns:a16="http://schemas.microsoft.com/office/drawing/2014/main" id="{C6952854-F2CF-4780-A0D1-B08BDC2F5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E3E9A3-27C8-4C84-B165-5D0AA4DF6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1E9A2-02D3-400A-85CC-7BB9234D0D54}" type="slidenum">
              <a:rPr lang="en-GB" smtClean="0"/>
              <a:t>‹#›</a:t>
            </a:fld>
            <a:endParaRPr lang="en-GB"/>
          </a:p>
        </p:txBody>
      </p:sp>
    </p:spTree>
    <p:extLst>
      <p:ext uri="{BB962C8B-B14F-4D97-AF65-F5344CB8AC3E}">
        <p14:creationId xmlns:p14="http://schemas.microsoft.com/office/powerpoint/2010/main" val="26312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mmonsensemedia.org/blog/parents-ultimate-guide-to-discor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D39A3A-5E1A-4190-8695-1010833E9586}"/>
              </a:ext>
            </a:extLst>
          </p:cNvPr>
          <p:cNvPicPr>
            <a:picLocks noChangeAspect="1"/>
          </p:cNvPicPr>
          <p:nvPr/>
        </p:nvPicPr>
        <p:blipFill>
          <a:blip r:embed="rId2"/>
          <a:stretch>
            <a:fillRect/>
          </a:stretch>
        </p:blipFill>
        <p:spPr>
          <a:xfrm>
            <a:off x="289848" y="197589"/>
            <a:ext cx="11782425" cy="4038600"/>
          </a:xfrm>
          <a:prstGeom prst="rect">
            <a:avLst/>
          </a:prstGeom>
        </p:spPr>
      </p:pic>
      <p:sp>
        <p:nvSpPr>
          <p:cNvPr id="5" name="TextBox 4">
            <a:extLst>
              <a:ext uri="{FF2B5EF4-FFF2-40B4-BE49-F238E27FC236}">
                <a16:creationId xmlns:a16="http://schemas.microsoft.com/office/drawing/2014/main" id="{7F6BB8A1-F4B2-4BF4-87A3-A63C9315F648}"/>
              </a:ext>
            </a:extLst>
          </p:cNvPr>
          <p:cNvSpPr txBox="1"/>
          <p:nvPr/>
        </p:nvSpPr>
        <p:spPr>
          <a:xfrm>
            <a:off x="289848" y="4752753"/>
            <a:ext cx="11782425" cy="923330"/>
          </a:xfrm>
          <a:prstGeom prst="rect">
            <a:avLst/>
          </a:prstGeom>
          <a:solidFill>
            <a:srgbClr val="FFC000"/>
          </a:solidFill>
          <a:ln>
            <a:solidFill>
              <a:schemeClr val="tx1"/>
            </a:solidFill>
          </a:ln>
        </p:spPr>
        <p:txBody>
          <a:bodyPr wrap="square" rtlCol="0">
            <a:spAutoFit/>
          </a:bodyPr>
          <a:lstStyle/>
          <a:p>
            <a:r>
              <a:rPr lang="en-GB" dirty="0"/>
              <a:t>Whilst we are in lockdown it is important to be aware of how to keep yourself safe online. Please do use the school website still for resources on this. There is a link to the CEOP button which directs you to advisers who support young people if they want to report an issue regarding feeling uncomfortable when communicating with them online. </a:t>
            </a:r>
          </a:p>
        </p:txBody>
      </p:sp>
    </p:spTree>
    <p:extLst>
      <p:ext uri="{BB962C8B-B14F-4D97-AF65-F5344CB8AC3E}">
        <p14:creationId xmlns:p14="http://schemas.microsoft.com/office/powerpoint/2010/main" val="301528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EB01-0F54-478F-A8D8-21768B60BBB6}"/>
              </a:ext>
            </a:extLst>
          </p:cNvPr>
          <p:cNvSpPr>
            <a:spLocks noGrp="1"/>
          </p:cNvSpPr>
          <p:nvPr>
            <p:ph type="title"/>
          </p:nvPr>
        </p:nvSpPr>
        <p:spPr>
          <a:solidFill>
            <a:srgbClr val="FFC000"/>
          </a:solidFill>
          <a:ln>
            <a:solidFill>
              <a:schemeClr val="tx1"/>
            </a:solidFill>
          </a:ln>
        </p:spPr>
        <p:txBody>
          <a:bodyPr/>
          <a:lstStyle/>
          <a:p>
            <a:r>
              <a:rPr lang="en-GB" b="1" dirty="0"/>
              <a:t>Parents' Ultimate Guide to Discord</a:t>
            </a:r>
            <a:br>
              <a:rPr lang="en-GB" dirty="0"/>
            </a:br>
            <a:endParaRPr lang="en-GB" dirty="0"/>
          </a:p>
        </p:txBody>
      </p:sp>
      <p:sp>
        <p:nvSpPr>
          <p:cNvPr id="3" name="Content Placeholder 2">
            <a:extLst>
              <a:ext uri="{FF2B5EF4-FFF2-40B4-BE49-F238E27FC236}">
                <a16:creationId xmlns:a16="http://schemas.microsoft.com/office/drawing/2014/main" id="{628E55EC-7749-40DC-A280-B02DDD9B4E47}"/>
              </a:ext>
            </a:extLst>
          </p:cNvPr>
          <p:cNvSpPr>
            <a:spLocks noGrp="1"/>
          </p:cNvSpPr>
          <p:nvPr>
            <p:ph idx="1"/>
          </p:nvPr>
        </p:nvSpPr>
        <p:spPr/>
        <p:txBody>
          <a:bodyPr/>
          <a:lstStyle/>
          <a:p>
            <a:pPr marL="0" indent="0">
              <a:buNone/>
            </a:pPr>
            <a:r>
              <a:rPr lang="en-GB" dirty="0">
                <a:hlinkClick r:id="rId2"/>
              </a:rPr>
              <a:t>https://www.commonsensemedia.org/blog/parents-ultimate-guide-to-discord</a:t>
            </a:r>
            <a:endParaRPr lang="en-GB" dirty="0"/>
          </a:p>
          <a:p>
            <a:endParaRPr lang="en-GB" dirty="0"/>
          </a:p>
        </p:txBody>
      </p:sp>
      <p:pic>
        <p:nvPicPr>
          <p:cNvPr id="4" name="Picture 3">
            <a:extLst>
              <a:ext uri="{FF2B5EF4-FFF2-40B4-BE49-F238E27FC236}">
                <a16:creationId xmlns:a16="http://schemas.microsoft.com/office/drawing/2014/main" id="{BD100848-1256-418D-8C41-9E8D76EA3ABC}"/>
              </a:ext>
            </a:extLst>
          </p:cNvPr>
          <p:cNvPicPr>
            <a:picLocks noChangeAspect="1"/>
          </p:cNvPicPr>
          <p:nvPr/>
        </p:nvPicPr>
        <p:blipFill>
          <a:blip r:embed="rId3"/>
          <a:stretch>
            <a:fillRect/>
          </a:stretch>
        </p:blipFill>
        <p:spPr>
          <a:xfrm>
            <a:off x="6216504" y="2347986"/>
            <a:ext cx="5668483" cy="3306615"/>
          </a:xfrm>
          <a:prstGeom prst="rect">
            <a:avLst/>
          </a:prstGeom>
        </p:spPr>
      </p:pic>
      <p:sp>
        <p:nvSpPr>
          <p:cNvPr id="7" name="TextBox 6">
            <a:extLst>
              <a:ext uri="{FF2B5EF4-FFF2-40B4-BE49-F238E27FC236}">
                <a16:creationId xmlns:a16="http://schemas.microsoft.com/office/drawing/2014/main" id="{A0A1E2E2-DBFF-419D-97AE-228ED5CF32EC}"/>
              </a:ext>
            </a:extLst>
          </p:cNvPr>
          <p:cNvSpPr txBox="1"/>
          <p:nvPr/>
        </p:nvSpPr>
        <p:spPr>
          <a:xfrm>
            <a:off x="180753" y="2690038"/>
            <a:ext cx="5794745" cy="3693319"/>
          </a:xfrm>
          <a:prstGeom prst="rect">
            <a:avLst/>
          </a:prstGeom>
          <a:noFill/>
          <a:ln>
            <a:solidFill>
              <a:schemeClr val="tx1"/>
            </a:solidFill>
          </a:ln>
        </p:spPr>
        <p:txBody>
          <a:bodyPr wrap="square" rtlCol="0">
            <a:spAutoFit/>
          </a:bodyPr>
          <a:lstStyle/>
          <a:p>
            <a:r>
              <a:rPr lang="en-GB" dirty="0"/>
              <a:t>Over recent weeks we have received several alerts through the school system which seem to have arisen from students using their school email address to log in to the social media app ‘Discord’. This app now has 100 million users and has become really popular in the last year.  Please do use this link to update yourself if you are not familiar with this platform. </a:t>
            </a:r>
          </a:p>
          <a:p>
            <a:endParaRPr lang="en-GB" dirty="0"/>
          </a:p>
          <a:p>
            <a:r>
              <a:rPr lang="en-GB" dirty="0"/>
              <a:t>The app was used for gaming initially but significantly has become an easy-to-use group-chatting tool for friends which is clearly appealing at this time. The safest way to use Discord is to only accept friend requests and participate in private servers with people you already know. </a:t>
            </a:r>
          </a:p>
        </p:txBody>
      </p:sp>
      <p:sp>
        <p:nvSpPr>
          <p:cNvPr id="8" name="TextBox 7">
            <a:extLst>
              <a:ext uri="{FF2B5EF4-FFF2-40B4-BE49-F238E27FC236}">
                <a16:creationId xmlns:a16="http://schemas.microsoft.com/office/drawing/2014/main" id="{7F4F5545-7981-4FFB-ADD4-FD9D1BF428DA}"/>
              </a:ext>
            </a:extLst>
          </p:cNvPr>
          <p:cNvSpPr txBox="1"/>
          <p:nvPr/>
        </p:nvSpPr>
        <p:spPr>
          <a:xfrm>
            <a:off x="6096000" y="5911702"/>
            <a:ext cx="5993219" cy="646331"/>
          </a:xfrm>
          <a:prstGeom prst="rect">
            <a:avLst/>
          </a:prstGeom>
          <a:solidFill>
            <a:srgbClr val="FFC000"/>
          </a:solidFill>
          <a:ln>
            <a:solidFill>
              <a:schemeClr val="tx1"/>
            </a:solidFill>
          </a:ln>
        </p:spPr>
        <p:txBody>
          <a:bodyPr wrap="square" rtlCol="0">
            <a:spAutoFit/>
          </a:bodyPr>
          <a:lstStyle/>
          <a:p>
            <a:r>
              <a:rPr lang="en-GB" b="1" dirty="0"/>
              <a:t>We ask that students do NOT use their school email to log in to this app. </a:t>
            </a:r>
          </a:p>
        </p:txBody>
      </p:sp>
    </p:spTree>
    <p:extLst>
      <p:ext uri="{BB962C8B-B14F-4D97-AF65-F5344CB8AC3E}">
        <p14:creationId xmlns:p14="http://schemas.microsoft.com/office/powerpoint/2010/main" val="1613300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217</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Parents' Ultimate Guide to Discord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German</dc:creator>
  <cp:lastModifiedBy>Michelle German</cp:lastModifiedBy>
  <cp:revision>14</cp:revision>
  <dcterms:created xsi:type="dcterms:W3CDTF">2021-01-12T12:17:41Z</dcterms:created>
  <dcterms:modified xsi:type="dcterms:W3CDTF">2021-01-12T14:26:20Z</dcterms:modified>
</cp:coreProperties>
</file>