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35" r:id="rId3"/>
    <p:sldId id="355" r:id="rId4"/>
    <p:sldId id="352" r:id="rId5"/>
    <p:sldId id="277" r:id="rId6"/>
    <p:sldId id="334" r:id="rId7"/>
    <p:sldId id="259" r:id="rId8"/>
    <p:sldId id="336" r:id="rId9"/>
    <p:sldId id="357" r:id="rId10"/>
    <p:sldId id="337" r:id="rId11"/>
    <p:sldId id="338" r:id="rId12"/>
    <p:sldId id="339" r:id="rId13"/>
    <p:sldId id="353" r:id="rId14"/>
    <p:sldId id="343" r:id="rId15"/>
    <p:sldId id="270" r:id="rId16"/>
    <p:sldId id="342" r:id="rId17"/>
    <p:sldId id="356" r:id="rId18"/>
    <p:sldId id="350" r:id="rId19"/>
    <p:sldId id="278" r:id="rId20"/>
    <p:sldId id="348" r:id="rId21"/>
    <p:sldId id="354" r:id="rId22"/>
    <p:sldId id="276" r:id="rId23"/>
    <p:sldId id="332" r:id="rId24"/>
    <p:sldId id="274" r:id="rId25"/>
  </p:sldIdLst>
  <p:sldSz cx="9144000" cy="6858000" type="screen4x3"/>
  <p:notesSz cx="7053263" cy="10180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23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4700" autoAdjust="0"/>
  </p:normalViewPr>
  <p:slideViewPr>
    <p:cSldViewPr>
      <p:cViewPr varScale="1">
        <p:scale>
          <a:sx n="81" d="100"/>
          <a:sy n="81" d="100"/>
        </p:scale>
        <p:origin x="176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509032"/>
          </a:xfrm>
          <a:prstGeom prst="rect">
            <a:avLst/>
          </a:prstGeom>
        </p:spPr>
        <p:txBody>
          <a:bodyPr vert="horz" lIns="94311" tIns="47156" rIns="94311" bIns="4715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509032"/>
          </a:xfrm>
          <a:prstGeom prst="rect">
            <a:avLst/>
          </a:prstGeom>
        </p:spPr>
        <p:txBody>
          <a:bodyPr vert="horz" lIns="94311" tIns="47156" rIns="94311" bIns="47156" rtlCol="0"/>
          <a:lstStyle>
            <a:lvl1pPr algn="r">
              <a:defRPr sz="1200"/>
            </a:lvl1pPr>
          </a:lstStyle>
          <a:p>
            <a:fld id="{970E68D5-143B-42B0-8829-6DB440D5ABE0}" type="datetimeFigureOut">
              <a:rPr lang="en-GB" smtClean="0"/>
              <a:t>04/10/2020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669839"/>
            <a:ext cx="3056414" cy="509032"/>
          </a:xfrm>
          <a:prstGeom prst="rect">
            <a:avLst/>
          </a:prstGeom>
        </p:spPr>
        <p:txBody>
          <a:bodyPr vert="horz" lIns="94311" tIns="47156" rIns="94311" bIns="4715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9669839"/>
            <a:ext cx="3056414" cy="509032"/>
          </a:xfrm>
          <a:prstGeom prst="rect">
            <a:avLst/>
          </a:prstGeom>
        </p:spPr>
        <p:txBody>
          <a:bodyPr vert="horz" lIns="94311" tIns="47156" rIns="94311" bIns="47156" rtlCol="0" anchor="b"/>
          <a:lstStyle>
            <a:lvl1pPr algn="r">
              <a:defRPr sz="1200"/>
            </a:lvl1pPr>
          </a:lstStyle>
          <a:p>
            <a:fld id="{E7EFA1FD-3B60-4842-8ADE-94F57AF8C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685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509032"/>
          </a:xfrm>
          <a:prstGeom prst="rect">
            <a:avLst/>
          </a:prstGeom>
        </p:spPr>
        <p:txBody>
          <a:bodyPr vert="horz" lIns="94311" tIns="47156" rIns="94311" bIns="4715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509032"/>
          </a:xfrm>
          <a:prstGeom prst="rect">
            <a:avLst/>
          </a:prstGeom>
        </p:spPr>
        <p:txBody>
          <a:bodyPr vert="horz" lIns="94311" tIns="47156" rIns="94311" bIns="47156" rtlCol="0"/>
          <a:lstStyle>
            <a:lvl1pPr algn="r">
              <a:defRPr sz="1200"/>
            </a:lvl1pPr>
          </a:lstStyle>
          <a:p>
            <a:fld id="{2111089B-EA88-427F-B975-5AB0B2D6EF05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763588"/>
            <a:ext cx="5091113" cy="381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11" tIns="47156" rIns="94311" bIns="4715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835804"/>
            <a:ext cx="5642610" cy="4581287"/>
          </a:xfrm>
          <a:prstGeom prst="rect">
            <a:avLst/>
          </a:prstGeom>
        </p:spPr>
        <p:txBody>
          <a:bodyPr vert="horz" lIns="94311" tIns="47156" rIns="94311" bIns="471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669839"/>
            <a:ext cx="3056414" cy="509032"/>
          </a:xfrm>
          <a:prstGeom prst="rect">
            <a:avLst/>
          </a:prstGeom>
        </p:spPr>
        <p:txBody>
          <a:bodyPr vert="horz" lIns="94311" tIns="47156" rIns="94311" bIns="4715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9669839"/>
            <a:ext cx="3056414" cy="509032"/>
          </a:xfrm>
          <a:prstGeom prst="rect">
            <a:avLst/>
          </a:prstGeom>
        </p:spPr>
        <p:txBody>
          <a:bodyPr vert="horz" lIns="94311" tIns="47156" rIns="94311" bIns="47156" rtlCol="0" anchor="b"/>
          <a:lstStyle>
            <a:lvl1pPr algn="r">
              <a:defRPr sz="1200"/>
            </a:lvl1pPr>
          </a:lstStyle>
          <a:p>
            <a:fld id="{B0B31948-C33A-46D2-8C19-A2DD7776FE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366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731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389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108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684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684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1684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684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705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705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705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356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595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969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763588"/>
            <a:ext cx="5091113" cy="381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280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84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66279" indent="-29472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78890" indent="-2357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50446" indent="-2357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22002" indent="-2357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93558" indent="-2357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65115" indent="-2357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36671" indent="-2357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08227" indent="-2357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246C839-70AE-4904-89E1-DC506FC76633}" type="slidenum">
              <a:rPr lang="en-GB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GB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201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366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31948-C33A-46D2-8C19-A2DD7776FE33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731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A7848F-252A-42BC-A715-62DF7222D5B3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CBFC2-9F20-4C37-8A20-5F31CCFE807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A7848F-252A-42BC-A715-62DF7222D5B3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CBFC2-9F20-4C37-8A20-5F31CCFE807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A7848F-252A-42BC-A715-62DF7222D5B3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CBFC2-9F20-4C37-8A20-5F31CCFE807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A7848F-252A-42BC-A715-62DF7222D5B3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CBFC2-9F20-4C37-8A20-5F31CCFE807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A7848F-252A-42BC-A715-62DF7222D5B3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CBFC2-9F20-4C37-8A20-5F31CCFE807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A7848F-252A-42BC-A715-62DF7222D5B3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CBFC2-9F20-4C37-8A20-5F31CCFE807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A7848F-252A-42BC-A715-62DF7222D5B3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CBFC2-9F20-4C37-8A20-5F31CCFE807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A7848F-252A-42BC-A715-62DF7222D5B3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CBFC2-9F20-4C37-8A20-5F31CCFE807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A7848F-252A-42BC-A715-62DF7222D5B3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CBFC2-9F20-4C37-8A20-5F31CCFE807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A7848F-252A-42BC-A715-62DF7222D5B3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CBFC2-9F20-4C37-8A20-5F31CCFE807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A7848F-252A-42BC-A715-62DF7222D5B3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CBFC2-9F20-4C37-8A20-5F31CCFE807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A7848F-252A-42BC-A715-62DF7222D5B3}" type="datetimeFigureOut">
              <a:rPr lang="en-GB" smtClean="0"/>
              <a:pPr/>
              <a:t>04/10/2020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CBFC2-9F20-4C37-8A20-5F31CCFE807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1042988"/>
            <a:ext cx="9144000" cy="107950"/>
            <a:chOff x="0" y="1042988"/>
            <a:chExt cx="9144000" cy="107950"/>
          </a:xfrm>
        </p:grpSpPr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0" y="1042988"/>
              <a:ext cx="9144000" cy="0"/>
            </a:xfrm>
            <a:prstGeom prst="line">
              <a:avLst/>
            </a:prstGeom>
            <a:noFill/>
            <a:ln w="38100">
              <a:solidFill>
                <a:srgbClr val="C3A23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-52"/>
                <a:ea typeface="+mn-ea"/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0" y="1096963"/>
              <a:ext cx="9144000" cy="0"/>
            </a:xfrm>
            <a:prstGeom prst="line">
              <a:avLst/>
            </a:prstGeom>
            <a:noFill/>
            <a:ln w="38100">
              <a:solidFill>
                <a:srgbClr val="B1B1A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-52"/>
                <a:ea typeface="+mn-ea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0" y="1150938"/>
              <a:ext cx="9144000" cy="0"/>
            </a:xfrm>
            <a:prstGeom prst="line">
              <a:avLst/>
            </a:prstGeom>
            <a:noFill/>
            <a:ln w="38100">
              <a:solidFill>
                <a:srgbClr val="782F2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-52"/>
                <a:ea typeface="+mn-ea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 cstate="print">
            <a:lum/>
          </a:blip>
          <a:srcRect l="46571" t="37886" r="38129" b="37634"/>
          <a:stretch>
            <a:fillRect/>
          </a:stretch>
        </p:blipFill>
        <p:spPr bwMode="auto">
          <a:xfrm>
            <a:off x="8100392" y="8112"/>
            <a:ext cx="972616" cy="97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 userDrawn="1"/>
        </p:nvGrpSpPr>
        <p:grpSpPr>
          <a:xfrm>
            <a:off x="107950" y="0"/>
            <a:ext cx="9036050" cy="1026367"/>
            <a:chOff x="107950" y="0"/>
            <a:chExt cx="9036050" cy="1026367"/>
          </a:xfrm>
        </p:grpSpPr>
        <p:pic>
          <p:nvPicPr>
            <p:cNvPr id="13" name="Picture 14" descr="DofE logo plus descripto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07950" y="71438"/>
              <a:ext cx="3209925" cy="91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 descr="banner.jpg"/>
            <p:cNvPicPr>
              <a:picLocks noChangeAspect="1"/>
            </p:cNvPicPr>
            <p:nvPr userDrawn="1"/>
          </p:nvPicPr>
          <p:blipFill>
            <a:blip r:embed="rId16" cstate="print"/>
            <a:srcRect r="50787"/>
            <a:stretch>
              <a:fillRect/>
            </a:stretch>
          </p:blipFill>
          <p:spPr>
            <a:xfrm>
              <a:off x="4644008" y="0"/>
              <a:ext cx="4499992" cy="1026367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hyperlink" Target="mailto:dofe@wallingtongirls.org.uk" TargetMode="External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hyperlink" Target="https://www.dofe.org/wp-content/uploads/videos/7.-DofE-Silver-Welcoming-young-people-Choose-your-activities-subtitled.mp4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www.youtube.com/watch?v=g4NQfulxwcg" TargetMode="External"/><Relationship Id="rId5" Type="http://schemas.openxmlformats.org/officeDocument/2006/relationships/hyperlink" Target="http://www.dofe.org/en/content/cms/Doing_your_DofE/What_is_a_DofE_prog/Levels/Silver/Silver.aspx" TargetMode="Externa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02624" cy="2016224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Duke of Edinburgh’s Award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SILVER AWARD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>
                <a:solidFill>
                  <a:srgbClr val="002060"/>
                </a:solidFill>
              </a:rPr>
              <a:t>2020-2021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dirty="0">
                <a:solidFill>
                  <a:srgbClr val="002060"/>
                </a:solidFill>
              </a:rPr>
              <a:t>Carried out in Year 10</a:t>
            </a:r>
            <a:br>
              <a:rPr lang="en-GB" dirty="0">
                <a:solidFill>
                  <a:srgbClr val="002060"/>
                </a:solidFill>
              </a:rPr>
            </a:br>
            <a:br>
              <a:rPr lang="en-GB" dirty="0">
                <a:solidFill>
                  <a:srgbClr val="002060"/>
                </a:solidFill>
              </a:rPr>
            </a:br>
            <a:br>
              <a:rPr lang="en-GB" dirty="0">
                <a:solidFill>
                  <a:srgbClr val="002060"/>
                </a:solidFill>
              </a:rPr>
            </a:b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4581128"/>
            <a:ext cx="6480720" cy="2264532"/>
          </a:xfrm>
        </p:spPr>
        <p:txBody>
          <a:bodyPr/>
          <a:lstStyle/>
          <a:p>
            <a:pPr algn="l"/>
            <a:r>
              <a:rPr lang="en-GB" sz="3200" dirty="0">
                <a:solidFill>
                  <a:srgbClr val="002060"/>
                </a:solidFill>
              </a:rPr>
              <a:t>Leader</a:t>
            </a:r>
            <a:r>
              <a:rPr lang="en-GB" sz="5400" dirty="0">
                <a:solidFill>
                  <a:srgbClr val="002060"/>
                </a:solidFill>
              </a:rPr>
              <a:t>: </a:t>
            </a:r>
            <a:r>
              <a:rPr lang="en-GB" sz="4000" dirty="0">
                <a:solidFill>
                  <a:srgbClr val="002060"/>
                </a:solidFill>
              </a:rPr>
              <a:t>Dr V Walters (Science)</a:t>
            </a:r>
            <a:br>
              <a:rPr lang="en-GB" sz="4000" dirty="0">
                <a:solidFill>
                  <a:srgbClr val="002060"/>
                </a:solidFill>
              </a:rPr>
            </a:br>
            <a:r>
              <a:rPr lang="en-GB" sz="2800" dirty="0">
                <a:solidFill>
                  <a:srgbClr val="002060"/>
                </a:solidFill>
              </a:rPr>
              <a:t>Programme Assistant: Mrs C </a:t>
            </a:r>
            <a:r>
              <a:rPr lang="en-GB" sz="2800" dirty="0" err="1">
                <a:solidFill>
                  <a:srgbClr val="002060"/>
                </a:solidFill>
              </a:rPr>
              <a:t>Kinchington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43608" y="97795"/>
            <a:ext cx="259228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£32 for Bronze and Silver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6DD685D-4DB9-42FB-A6DB-2AF55412C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109" y="4365104"/>
            <a:ext cx="1543265" cy="242921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2631E3-DDAE-490B-B2EF-F42B19AE9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34"/>
    </mc:Choice>
    <mc:Fallback>
      <p:transition spd="slow" advTm="22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 rot="16200000">
            <a:off x="-1931031" y="3235290"/>
            <a:ext cx="5589240" cy="136815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Skills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You</a:t>
            </a:r>
            <a:r>
              <a:rPr lang="en-GB" sz="2400" dirty="0">
                <a:solidFill>
                  <a:srgbClr val="002060"/>
                </a:solidFill>
              </a:rPr>
              <a:t> must be able to prove that you have broadened your understanding and increased your expertise in the skill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35589"/>
            <a:ext cx="7128792" cy="581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CC412D-6DB6-451A-96D0-A8AC3A76F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4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91"/>
    </mc:Choice>
    <mc:Fallback>
      <p:transition spd="slow" advTm="15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 rot="16200000">
            <a:off x="-1931031" y="3235290"/>
            <a:ext cx="5589240" cy="136815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Skills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You</a:t>
            </a:r>
            <a:r>
              <a:rPr lang="en-GB" sz="2400" dirty="0">
                <a:solidFill>
                  <a:srgbClr val="002060"/>
                </a:solidFill>
              </a:rPr>
              <a:t> must be able to prove that you have broadened your understanding and increased your expertise in the skill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5114"/>
            <a:ext cx="4320480" cy="674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8254B8-9DD2-472F-8AB4-9DF7FCFCD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4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8"/>
    </mc:Choice>
    <mc:Fallback>
      <p:transition spd="slow" advTm="7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 rot="16200000">
            <a:off x="-2009328" y="3185592"/>
            <a:ext cx="5688632" cy="165618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Physical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002060"/>
                </a:solidFill>
              </a:rPr>
              <a:t>A physical activity is anything that requires a sustained level of physical energy and involves doing an activity.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80" y="999972"/>
            <a:ext cx="7480919" cy="585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B5FE26-D90E-41A1-89A1-CCC4B1D59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3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3"/>
    </mc:Choice>
    <mc:Fallback>
      <p:transition spd="slow" advTm="9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24744"/>
            <a:ext cx="9144000" cy="589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solidFill>
                  <a:srgbClr val="002060"/>
                </a:solidFill>
              </a:rPr>
              <a:t>Evidence</a:t>
            </a:r>
          </a:p>
          <a:p>
            <a:r>
              <a:rPr lang="en-GB" sz="2000" dirty="0">
                <a:solidFill>
                  <a:srgbClr val="002060"/>
                </a:solidFill>
              </a:rPr>
              <a:t>Each section of the Award must be evidenced.  Evidence can include:</a:t>
            </a:r>
          </a:p>
          <a:p>
            <a:pPr lvl="0">
              <a:lnSpc>
                <a:spcPct val="114000"/>
              </a:lnSpc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  Keeping Track booklet</a:t>
            </a:r>
          </a:p>
          <a:p>
            <a:pPr lvl="0">
              <a:lnSpc>
                <a:spcPct val="114000"/>
              </a:lnSpc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  Assessor’s Report Sheets (students can change activities so each change requires an assessor report sheet to be uploaded to the </a:t>
            </a:r>
            <a:r>
              <a:rPr lang="en-GB" sz="2000" dirty="0" err="1">
                <a:solidFill>
                  <a:srgbClr val="002060"/>
                </a:solidFill>
              </a:rPr>
              <a:t>edofe</a:t>
            </a:r>
            <a:r>
              <a:rPr lang="en-GB" sz="2000" dirty="0">
                <a:solidFill>
                  <a:srgbClr val="002060"/>
                </a:solidFill>
              </a:rPr>
              <a:t> site)</a:t>
            </a:r>
          </a:p>
          <a:p>
            <a:pPr lvl="0">
              <a:lnSpc>
                <a:spcPct val="114000"/>
              </a:lnSpc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  Activity logs with assessor and participant comments</a:t>
            </a:r>
          </a:p>
          <a:p>
            <a:pPr lvl="0">
              <a:lnSpc>
                <a:spcPct val="114000"/>
              </a:lnSpc>
            </a:pPr>
            <a:r>
              <a:rPr lang="en-GB" sz="2000" b="1" dirty="0">
                <a:solidFill>
                  <a:srgbClr val="002060"/>
                </a:solidFill>
              </a:rPr>
              <a:t>Please Note: Each section must include one or more Assessor’s Report</a:t>
            </a:r>
          </a:p>
          <a:p>
            <a:pPr>
              <a:lnSpc>
                <a:spcPct val="114000"/>
              </a:lnSpc>
            </a:pPr>
            <a:r>
              <a:rPr lang="en-GB" sz="2000" dirty="0">
                <a:solidFill>
                  <a:srgbClr val="002060"/>
                </a:solidFill>
              </a:rPr>
              <a:t>Photographs and videos can be used to enhance evidence but cannot be used on their own as they only show a small snapshot of time.</a:t>
            </a:r>
          </a:p>
          <a:p>
            <a:pPr>
              <a:lnSpc>
                <a:spcPct val="114000"/>
              </a:lnSpc>
            </a:pPr>
            <a:endParaRPr lang="en-GB" sz="1000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GB" sz="2000" b="1" dirty="0">
                <a:solidFill>
                  <a:srgbClr val="002060"/>
                </a:solidFill>
              </a:rPr>
              <a:t>Responsibility for Activities</a:t>
            </a:r>
            <a:endParaRPr lang="en-GB" sz="2000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GB" sz="2000" dirty="0">
                <a:solidFill>
                  <a:srgbClr val="002060"/>
                </a:solidFill>
              </a:rPr>
              <a:t>It is your responsibility as a parent/carer to ensure that the activity your child undertakes is safe .  </a:t>
            </a:r>
            <a:endParaRPr lang="en-GB" sz="1200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GB" sz="2000" b="1" dirty="0">
                <a:solidFill>
                  <a:srgbClr val="002060"/>
                </a:solidFill>
              </a:rPr>
              <a:t>Assessors</a:t>
            </a:r>
          </a:p>
          <a:p>
            <a:pPr>
              <a:lnSpc>
                <a:spcPct val="114000"/>
              </a:lnSpc>
            </a:pPr>
            <a:r>
              <a:rPr lang="en-GB" sz="2000" dirty="0">
                <a:solidFill>
                  <a:srgbClr val="002060"/>
                </a:solidFill>
              </a:rPr>
              <a:t>These can be anyone associated with the activity who is in a position of responsibility e.g. A sports coach or a voluntary organisation leader.  </a:t>
            </a:r>
            <a:r>
              <a:rPr lang="en-GB" sz="2000" b="1" dirty="0">
                <a:solidFill>
                  <a:srgbClr val="002060"/>
                </a:solidFill>
              </a:rPr>
              <a:t>Assessors must not be family members.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32B939-2006-4615-B972-4B2D0D957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91"/>
    </mc:Choice>
    <mc:Fallback>
      <p:transition spd="slow" advTm="50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79512" y="1124745"/>
            <a:ext cx="6840760" cy="288032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err="1">
                <a:solidFill>
                  <a:srgbClr val="00B050"/>
                </a:solidFill>
              </a:rPr>
              <a:t>Activ</a:t>
            </a:r>
            <a:r>
              <a:rPr lang="en-GB" sz="1600" b="1" dirty="0">
                <a:solidFill>
                  <a:srgbClr val="00B050"/>
                </a:solidFill>
              </a:rPr>
              <a:t> Adventures expedition dates (and more)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504" y="1326830"/>
            <a:ext cx="8997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Can be found online on the </a:t>
            </a:r>
            <a:r>
              <a:rPr lang="en-GB" b="1" dirty="0">
                <a:solidFill>
                  <a:srgbClr val="002060"/>
                </a:solidFill>
              </a:rPr>
              <a:t>school community &gt; co-curricular enrichment&gt; Duke of Edinburgh</a:t>
            </a:r>
            <a:endParaRPr lang="en-GB" b="1" dirty="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3CB37AE-4022-45E9-8116-7E87D889C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273"/>
            <a:ext cx="9144000" cy="5143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BD8C4D-17DB-44BA-8021-518ED7BD9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59"/>
    </mc:Choice>
    <mc:Fallback>
      <p:transition spd="slow" advTm="15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95536" y="1412776"/>
            <a:ext cx="4897438" cy="4824536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B050"/>
                </a:solidFill>
              </a:rPr>
              <a:t>Expedition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Aim: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inspire young people to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 initiative and a sense of adventure and discovery, by planning,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training for and completing an adventurous journey as part of a team.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srgbClr val="002060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 chosen expedition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provider is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Adventures. You are not  obligated to use this provider.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4" descr="DofE expedition01"/>
          <p:cNvPicPr>
            <a:picLocks noChangeAspect="1" noChangeArrowheads="1"/>
          </p:cNvPicPr>
          <p:nvPr/>
        </p:nvPicPr>
        <p:blipFill>
          <a:blip r:embed="rId5" cstate="print"/>
          <a:srcRect l="6032" t="11977"/>
          <a:stretch>
            <a:fillRect/>
          </a:stretch>
        </p:blipFill>
        <p:spPr bwMode="auto">
          <a:xfrm>
            <a:off x="5508104" y="1628800"/>
            <a:ext cx="3347864" cy="473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CCDC24-746E-4278-9506-7A75F8C30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9"/>
    </mc:Choice>
    <mc:Fallback>
      <p:transition spd="slow" advTm="9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95536" y="1700809"/>
            <a:ext cx="4897438" cy="3024336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00B050"/>
                </a:solidFill>
              </a:rPr>
              <a:t>Activ</a:t>
            </a:r>
            <a:r>
              <a:rPr lang="en-GB" sz="3600" b="1" dirty="0">
                <a:solidFill>
                  <a:srgbClr val="00B050"/>
                </a:solidFill>
              </a:rPr>
              <a:t> Adventures </a:t>
            </a:r>
          </a:p>
        </p:txBody>
      </p:sp>
      <p:pic>
        <p:nvPicPr>
          <p:cNvPr id="7170" name="Picture 2" descr="https://www.activadventures.com/wp-content/uploads/2017/06/activ-adventure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58998"/>
            <a:ext cx="2939158" cy="141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766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95536" y="1700809"/>
            <a:ext cx="4897438" cy="3024336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00B050"/>
                </a:solidFill>
              </a:rPr>
              <a:t>Activ</a:t>
            </a:r>
            <a:r>
              <a:rPr lang="en-GB" sz="3600" b="1" dirty="0">
                <a:solidFill>
                  <a:srgbClr val="00B050"/>
                </a:solidFill>
              </a:rPr>
              <a:t> Adventures – Please see the separate Silver expedition presentation by </a:t>
            </a:r>
            <a:r>
              <a:rPr lang="en-GB" sz="3600" b="1" dirty="0" err="1">
                <a:solidFill>
                  <a:srgbClr val="00B050"/>
                </a:solidFill>
              </a:rPr>
              <a:t>Activadventures</a:t>
            </a:r>
            <a:r>
              <a:rPr lang="en-GB" sz="3600" b="1" dirty="0">
                <a:solidFill>
                  <a:srgbClr val="00B050"/>
                </a:solidFill>
              </a:rPr>
              <a:t> on the school website. </a:t>
            </a:r>
          </a:p>
        </p:txBody>
      </p:sp>
      <p:pic>
        <p:nvPicPr>
          <p:cNvPr id="7170" name="Picture 2" descr="https://www.activadventures.com/wp-content/uploads/2017/06/activ-adventures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58998"/>
            <a:ext cx="2939158" cy="141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3EC73E-DC26-43BD-8621-CDD4F17F2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6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9"/>
    </mc:Choice>
    <mc:Fallback>
      <p:transition spd="slow" advTm="9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69268" y="1412776"/>
            <a:ext cx="4897438" cy="864095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B050"/>
                </a:solidFill>
              </a:rPr>
              <a:t>Expedition dates: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528" y="1988841"/>
            <a:ext cx="85512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2020 October - Expedition Information sent out via school </a:t>
            </a:r>
          </a:p>
          <a:p>
            <a:endParaRPr lang="en-GB" dirty="0"/>
          </a:p>
          <a:p>
            <a:r>
              <a:rPr lang="en-GB" u="sng" dirty="0"/>
              <a:t>2021 </a:t>
            </a:r>
          </a:p>
          <a:p>
            <a:r>
              <a:rPr lang="en-GB" u="sng" dirty="0"/>
              <a:t>Saturday</a:t>
            </a:r>
            <a:r>
              <a:rPr lang="en-GB" dirty="0"/>
              <a:t> 30th January 2021 Training Day and route planning. In school. (9:15-17:00 for DIRECT* participants, 9:15 to 13:30 for all others) </a:t>
            </a:r>
          </a:p>
          <a:p>
            <a:endParaRPr lang="en-GB" dirty="0"/>
          </a:p>
          <a:p>
            <a:r>
              <a:rPr lang="en-GB" dirty="0"/>
              <a:t>Thursday 25th February Parents Briefing (Further information in preparation for expeditions. Not compulsory but all parents and participants invited) (18:00-19:00)</a:t>
            </a:r>
          </a:p>
          <a:p>
            <a:r>
              <a:rPr lang="en-GB" dirty="0">
                <a:solidFill>
                  <a:srgbClr val="FF0000"/>
                </a:solidFill>
              </a:rPr>
              <a:t>(The above may be an emailed presentation due to COVID restrictions on meetings)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Wednesday 12th May Kit drop and briefing for practice expedition (15:00-15:30)</a:t>
            </a:r>
          </a:p>
          <a:p>
            <a:r>
              <a:rPr lang="en-GB" dirty="0"/>
              <a:t>28th-30th May Practice Expedition. 3-day expedition. New Forest. </a:t>
            </a:r>
          </a:p>
          <a:p>
            <a:endParaRPr lang="en-GB" dirty="0"/>
          </a:p>
          <a:p>
            <a:r>
              <a:rPr lang="en-GB" dirty="0"/>
              <a:t>Wednesday 14th July Route planning and Kit drop for qualifying (15:00-17:30)</a:t>
            </a:r>
          </a:p>
          <a:p>
            <a:r>
              <a:rPr lang="en-GB" dirty="0"/>
              <a:t>Saturday 17th - Monday 19th July Qualifying Expedition. 3-day expedition. South Downs. </a:t>
            </a:r>
          </a:p>
          <a:p>
            <a:r>
              <a:rPr lang="en-GB" dirty="0"/>
              <a:t>* DIRECT participants are those who have not taken part in a previous level of the award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304C1E-AC2A-46BE-B782-88E6D52DA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05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19"/>
    </mc:Choice>
    <mc:Fallback>
      <p:transition spd="slow" advTm="61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0825" y="1268760"/>
            <a:ext cx="864235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002060"/>
                </a:solidFill>
              </a:rPr>
              <a:t>How much will the award cost?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chemeClr val="bg1">
                    <a:lumMod val="75000"/>
                  </a:schemeClr>
                </a:solidFill>
              </a:rPr>
              <a:t>Silver: </a:t>
            </a:r>
            <a:r>
              <a:rPr lang="en-GB" sz="2400" dirty="0"/>
              <a:t>For students in Year 10 +. Enrolment fee of £32 + expedition cost £325 (please see the </a:t>
            </a:r>
            <a:r>
              <a:rPr lang="en-GB" sz="2400" dirty="0" err="1"/>
              <a:t>Activadventures</a:t>
            </a:r>
            <a:r>
              <a:rPr lang="en-GB" sz="2400" dirty="0"/>
              <a:t> presentation on the expedition).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By when does this payment need to be made?</a:t>
            </a:r>
          </a:p>
          <a:p>
            <a:r>
              <a:rPr lang="en-GB" sz="2400" dirty="0"/>
              <a:t>The enrolment fee needs to be paid via ParentPay before Monday 2 November 2020.   The fee for the expedition can be paid later in the autumn term, see </a:t>
            </a:r>
            <a:r>
              <a:rPr lang="en-GB" sz="2400" dirty="0" err="1"/>
              <a:t>Activadventures</a:t>
            </a:r>
            <a:r>
              <a:rPr lang="en-GB" sz="2400" dirty="0"/>
              <a:t>.</a:t>
            </a:r>
          </a:p>
          <a:p>
            <a:endParaRPr lang="en-GB" sz="2400" dirty="0"/>
          </a:p>
          <a:p>
            <a:r>
              <a:rPr lang="en-GB" sz="2400" dirty="0"/>
              <a:t>In addition we need an </a:t>
            </a:r>
            <a:r>
              <a:rPr lang="en-GB" sz="2400" u="sng" dirty="0"/>
              <a:t>Enrolment Form</a:t>
            </a:r>
            <a:r>
              <a:rPr lang="en-GB" sz="2400" dirty="0"/>
              <a:t>, handed into the purple box in the second reception foyer.  </a:t>
            </a:r>
          </a:p>
          <a:p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4C32AE-A49B-48D3-A5E5-410D9A6C0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98"/>
    </mc:Choice>
    <mc:Fallback>
      <p:transition spd="slow" advTm="4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894" y="5094288"/>
            <a:ext cx="1763712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5094288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22981" y="5094288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49879" y="1255487"/>
            <a:ext cx="781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The ethos of the Duke of Edinburgh award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355" y="1677968"/>
            <a:ext cx="86769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sz="2400" dirty="0"/>
              <a:t>It is a recognition of a young person’s successful journey of self-discovery and development, renowned by employers and universities.</a:t>
            </a:r>
          </a:p>
          <a:p>
            <a:pPr fontAlgn="t"/>
            <a:r>
              <a:rPr lang="en-GB" sz="2400" dirty="0"/>
              <a:t>Its balanced programme develops the whole person in an environment of social interaction and team working.  There are three progressive levels which, when successfully completed, lead to a 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Bronze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Silver</a:t>
            </a:r>
            <a:r>
              <a:rPr lang="en-GB" sz="2400" dirty="0"/>
              <a:t> or </a:t>
            </a:r>
            <a:r>
              <a:rPr lang="en-GB" sz="2400" dirty="0">
                <a:solidFill>
                  <a:srgbClr val="CC9900"/>
                </a:solidFill>
              </a:rPr>
              <a:t>Gold </a:t>
            </a:r>
            <a:r>
              <a:rPr lang="en-GB" sz="2400" dirty="0"/>
              <a:t>award.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5923A6-8CC5-4BDD-9491-A5306FFC6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4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83"/>
    </mc:Choice>
    <mc:Fallback>
      <p:transition spd="slow" advTm="23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7898" y="1268760"/>
            <a:ext cx="8642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002060"/>
                </a:solidFill>
              </a:rPr>
              <a:t>The Activ expedition costs for 2020-2021 </a:t>
            </a:r>
            <a:r>
              <a:rPr lang="en-GB" sz="2400" b="1" dirty="0">
                <a:solidFill>
                  <a:schemeClr val="bg1">
                    <a:lumMod val="75000"/>
                  </a:schemeClr>
                </a:solidFill>
              </a:rPr>
              <a:t>(Silver) </a:t>
            </a:r>
            <a:r>
              <a:rPr lang="en-GB" sz="2400" b="1" dirty="0">
                <a:solidFill>
                  <a:srgbClr val="002060"/>
                </a:solidFill>
              </a:rPr>
              <a:t>are £325: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3" y="1916832"/>
            <a:ext cx="8963719" cy="238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482399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Extra expenditure: a good pair of walking boots, warm layers, waterproofs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1EF52C-2F5B-4609-99BC-A3CBDA4FC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7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26"/>
    </mc:Choice>
    <mc:Fallback>
      <p:transition spd="slow" advTm="18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6837" y="1412776"/>
            <a:ext cx="864235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002060"/>
                </a:solidFill>
              </a:rPr>
              <a:t>How is the Award being run at WHSG?</a:t>
            </a:r>
          </a:p>
          <a:p>
            <a:pPr lvl="0">
              <a:defRPr/>
            </a:pPr>
            <a:endParaRPr lang="en-GB" sz="2400" dirty="0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</a:rPr>
              <a:t>Wallington High School for Girls will be co-ordinating the Award and will deal with enrolments, queries and approvals for the Award.  </a:t>
            </a:r>
          </a:p>
          <a:p>
            <a:pPr lvl="0">
              <a:defRPr/>
            </a:pPr>
            <a:endParaRPr lang="en-GB" sz="2400" dirty="0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en-GB" sz="2400" dirty="0" err="1">
                <a:solidFill>
                  <a:srgbClr val="002060"/>
                </a:solidFill>
              </a:rPr>
              <a:t>ActivAdventures</a:t>
            </a:r>
            <a:r>
              <a:rPr lang="en-GB" sz="2400" dirty="0">
                <a:solidFill>
                  <a:srgbClr val="002060"/>
                </a:solidFill>
              </a:rPr>
              <a:t> will deliver the expedition section of the Award providing in school training sessions, a training day, practice expedition and qualifying expedition.</a:t>
            </a:r>
          </a:p>
          <a:p>
            <a:pPr lvl="0">
              <a:defRPr/>
            </a:pPr>
            <a:endParaRPr lang="en-GB" sz="2400" dirty="0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</a:rPr>
              <a:t>The award is </a:t>
            </a:r>
            <a:r>
              <a:rPr lang="en-GB" sz="2400" b="1" dirty="0">
                <a:solidFill>
                  <a:srgbClr val="002060"/>
                </a:solidFill>
              </a:rPr>
              <a:t>student-led.</a:t>
            </a:r>
          </a:p>
          <a:p>
            <a:pPr lvl="0">
              <a:defRPr/>
            </a:pPr>
            <a:endParaRPr lang="en-GB" sz="24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GB" sz="2400" dirty="0">
                <a:solidFill>
                  <a:srgbClr val="002060"/>
                </a:solidFill>
              </a:rPr>
              <a:t>Students</a:t>
            </a:r>
            <a:r>
              <a:rPr lang="en-GB" sz="2400" b="1" dirty="0">
                <a:solidFill>
                  <a:srgbClr val="002060"/>
                </a:solidFill>
              </a:rPr>
              <a:t> will be expected to attend</a:t>
            </a:r>
            <a:r>
              <a:rPr lang="en-GB" sz="2400" dirty="0">
                <a:solidFill>
                  <a:srgbClr val="002060"/>
                </a:solidFill>
              </a:rPr>
              <a:t> the expedition Training Day, all expeditions and upload all information onto the </a:t>
            </a:r>
            <a:r>
              <a:rPr lang="en-GB" sz="2400" dirty="0" err="1">
                <a:solidFill>
                  <a:srgbClr val="002060"/>
                </a:solidFill>
              </a:rPr>
              <a:t>edofe</a:t>
            </a:r>
            <a:r>
              <a:rPr lang="en-GB" sz="2400" dirty="0">
                <a:solidFill>
                  <a:srgbClr val="002060"/>
                </a:solidFill>
              </a:rPr>
              <a:t> site.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DA3F15-8818-4EA1-93B8-06E5BA8AA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8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64"/>
    </mc:Choice>
    <mc:Fallback>
      <p:transition spd="slow" advTm="2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96752"/>
            <a:ext cx="8712968" cy="4688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GB" sz="2300" b="1" dirty="0">
                <a:solidFill>
                  <a:srgbClr val="7030A0"/>
                </a:solidFill>
              </a:rPr>
              <a:t>What happens next?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300" dirty="0">
                <a:solidFill>
                  <a:srgbClr val="002060"/>
                </a:solidFill>
              </a:rPr>
              <a:t>Pay the enrolment fee of £32 for </a:t>
            </a:r>
            <a:r>
              <a:rPr lang="en-GB" sz="2300" dirty="0">
                <a:solidFill>
                  <a:schemeClr val="bg1">
                    <a:lumMod val="65000"/>
                  </a:schemeClr>
                </a:solidFill>
              </a:rPr>
              <a:t>Silver via ParentPay </a:t>
            </a:r>
            <a:r>
              <a:rPr lang="en-GB" sz="2300" dirty="0">
                <a:solidFill>
                  <a:srgbClr val="002060"/>
                </a:solidFill>
              </a:rPr>
              <a:t>by Monday 2 November 2020. . </a:t>
            </a:r>
            <a:r>
              <a:rPr lang="en-GB" sz="2300" b="1" dirty="0">
                <a:solidFill>
                  <a:schemeClr val="accent5">
                    <a:lumMod val="75000"/>
                  </a:schemeClr>
                </a:solidFill>
              </a:rPr>
              <a:t>WE CANNOT ACCEPT STUDENTS ONTO THE AWARD SCHEME AFTER THIS DATE</a:t>
            </a:r>
            <a:endParaRPr lang="en-GB" sz="2300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GB" sz="2300" dirty="0">
                <a:solidFill>
                  <a:srgbClr val="002060"/>
                </a:solidFill>
              </a:rPr>
              <a:t>2. Complete an enrolment form, downloadable from the website.  Return to the Purple Box in the second Reception area by Monday 2 November 2020. </a:t>
            </a:r>
          </a:p>
          <a:p>
            <a:pPr algn="just">
              <a:lnSpc>
                <a:spcPct val="150000"/>
              </a:lnSpc>
            </a:pPr>
            <a:r>
              <a:rPr lang="en-GB" sz="2300" dirty="0">
                <a:solidFill>
                  <a:srgbClr val="002060"/>
                </a:solidFill>
              </a:rPr>
              <a:t>3.    Enrol </a:t>
            </a:r>
            <a:r>
              <a:rPr lang="en-GB" sz="2300" u="sng" dirty="0">
                <a:solidFill>
                  <a:srgbClr val="002060"/>
                </a:solidFill>
              </a:rPr>
              <a:t>online</a:t>
            </a:r>
            <a:r>
              <a:rPr lang="en-GB" sz="2300" dirty="0">
                <a:solidFill>
                  <a:srgbClr val="002060"/>
                </a:solidFill>
              </a:rPr>
              <a:t> with </a:t>
            </a:r>
            <a:r>
              <a:rPr lang="en-GB" sz="2300" dirty="0" err="1">
                <a:solidFill>
                  <a:srgbClr val="002060"/>
                </a:solidFill>
              </a:rPr>
              <a:t>ActivAdventures</a:t>
            </a:r>
            <a:r>
              <a:rPr lang="en-GB" sz="2300" dirty="0">
                <a:solidFill>
                  <a:srgbClr val="002060"/>
                </a:solidFill>
              </a:rPr>
              <a:t> for the expedition, following the instructions on the application letter.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E1A985-2A27-4363-9F0B-936DFE68D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04"/>
    </mc:Choice>
    <mc:Fallback>
      <p:transition spd="slow" advTm="28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052736"/>
            <a:ext cx="8712968" cy="435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GB" sz="3200" b="1" dirty="0">
                <a:solidFill>
                  <a:srgbClr val="7030A0"/>
                </a:solidFill>
              </a:rPr>
              <a:t>Then what?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Once the enrolment forms have been received they will be sent off. Your child will receive her </a:t>
            </a:r>
            <a:r>
              <a:rPr lang="en-GB" dirty="0" err="1">
                <a:solidFill>
                  <a:srgbClr val="002060"/>
                </a:solidFill>
              </a:rPr>
              <a:t>eDofE</a:t>
            </a:r>
            <a:r>
              <a:rPr lang="en-GB" dirty="0">
                <a:solidFill>
                  <a:srgbClr val="002060"/>
                </a:solidFill>
              </a:rPr>
              <a:t> log-in and password </a:t>
            </a:r>
            <a:r>
              <a:rPr lang="en-GB" b="1" dirty="0">
                <a:solidFill>
                  <a:srgbClr val="002060"/>
                </a:solidFill>
              </a:rPr>
              <a:t>by email to her school email account</a:t>
            </a:r>
            <a:r>
              <a:rPr lang="en-GB" dirty="0">
                <a:solidFill>
                  <a:srgbClr val="002060"/>
                </a:solidFill>
              </a:rPr>
              <a:t> during the fortnight after the enrolment closes.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u="sng" dirty="0">
                <a:solidFill>
                  <a:srgbClr val="002060"/>
                </a:solidFill>
              </a:rPr>
              <a:t>Welcome enrolment packs </a:t>
            </a:r>
            <a:r>
              <a:rPr lang="en-GB" dirty="0">
                <a:solidFill>
                  <a:srgbClr val="002060"/>
                </a:solidFill>
              </a:rPr>
              <a:t>will be sent to the student’s home address.  This will inform students how to collect evidence and what the criteria are for valid activities in each skill section.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Your child starts her award and uploads all of her activity information onto </a:t>
            </a:r>
            <a:r>
              <a:rPr lang="en-GB" dirty="0" err="1">
                <a:solidFill>
                  <a:srgbClr val="002060"/>
                </a:solidFill>
              </a:rPr>
              <a:t>edofe</a:t>
            </a:r>
            <a:r>
              <a:rPr lang="en-GB" dirty="0">
                <a:solidFill>
                  <a:srgbClr val="002060"/>
                </a:solidFill>
              </a:rPr>
              <a:t>, the online portal.  Dr Walters from WHSG will then approve the nature of the activities or suggest alternatives if an inappropriate activity is chosen.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F7EF58-9271-4561-8BB4-5DF3024E5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2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21"/>
    </mc:Choice>
    <mc:Fallback>
      <p:transition spd="slow" advTm="47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3068960"/>
            <a:ext cx="7773988" cy="18002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Any Questions?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Queries can also be emailed to </a:t>
            </a:r>
            <a:r>
              <a:rPr lang="en-GB" sz="2800" dirty="0">
                <a:solidFill>
                  <a:srgbClr val="002060"/>
                </a:solidFill>
                <a:latin typeface="+mj-lt"/>
                <a:ea typeface="+mj-ea"/>
                <a:cs typeface="+mj-cs"/>
                <a:hlinkClick r:id="rId5"/>
              </a:rPr>
              <a:t>dofe@wallingtongirls.org.uk</a:t>
            </a:r>
            <a:r>
              <a:rPr lang="en-GB" sz="28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AECECB-C81E-41B4-8D55-B2605C3C4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4"/>
    </mc:Choice>
    <mc:Fallback>
      <p:transition spd="slow" advTm="14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894" y="5094288"/>
            <a:ext cx="1763712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5094288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22981" y="5094288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66355" y="1677968"/>
            <a:ext cx="86769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sz="2400" dirty="0"/>
              <a:t>You can be assured that the DofE has made this year’s award as COVID SECURE as is possible in line with government regulations.  There will not be a Parent Information Evening so please watch this presentation carefully as it will contain all the information needed for students and parents/carers. </a:t>
            </a:r>
          </a:p>
          <a:p>
            <a:pPr fontAlgn="t"/>
            <a:endParaRPr lang="en-GB" sz="2400" dirty="0"/>
          </a:p>
          <a:p>
            <a:pPr fontAlgn="t"/>
            <a:endParaRPr lang="en-GB" sz="2400" dirty="0"/>
          </a:p>
          <a:p>
            <a:pPr fontAlgn="t"/>
            <a:endParaRPr lang="en-GB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5819A1-A5DE-4688-954B-E849E2B6D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1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35"/>
    </mc:Choice>
    <mc:Fallback>
      <p:transition spd="slow" advTm="23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52128"/>
          </a:xfrm>
        </p:spPr>
        <p:txBody>
          <a:bodyPr lIns="80165" tIns="40083" rIns="80165" bIns="40083"/>
          <a:lstStyle/>
          <a:p>
            <a:r>
              <a:rPr lang="en-GB" dirty="0"/>
              <a:t>Please watch this videoclip on the Silver award</a:t>
            </a:r>
            <a:br>
              <a:rPr lang="en-GB" dirty="0"/>
            </a:br>
            <a:r>
              <a:rPr lang="en-GB" dirty="0">
                <a:hlinkClick r:id="rId5"/>
              </a:rPr>
              <a:t>https://www.dofe.org/wp-content/uploads/videos/7.-DofE-Silver-Welcoming-young-people-Choose-your-activities-subtitled.mp4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05A8223-C36E-DA4C-8F82-C6A997A040D4}"/>
              </a:ext>
            </a:extLst>
          </p:cNvPr>
          <p:cNvSpPr txBox="1">
            <a:spLocks/>
          </p:cNvSpPr>
          <p:nvPr/>
        </p:nvSpPr>
        <p:spPr>
          <a:xfrm>
            <a:off x="485351" y="464288"/>
            <a:ext cx="768729" cy="28291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dirty="0">
                <a:solidFill>
                  <a:schemeClr val="accent1"/>
                </a:solidFill>
              </a:rPr>
              <a:t>BRONZE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75CF9C-8BF3-4CA8-944E-D893F037F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3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8"/>
    </mc:Choice>
    <mc:Fallback>
      <p:transition spd="slow" advTm="6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268760"/>
            <a:ext cx="828092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Why do a Duke of Edinburgh’s Award?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pPr>
              <a:buClr>
                <a:srgbClr val="E80649"/>
              </a:buClr>
              <a:buFont typeface="Wingdings" charset="2"/>
              <a:buChar char="n"/>
            </a:pP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Participation develops:</a:t>
            </a:r>
          </a:p>
          <a:p>
            <a:pPr lvl="1">
              <a:buClr>
                <a:srgbClr val="E80649"/>
              </a:buClr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 self-confidence, </a:t>
            </a:r>
          </a:p>
          <a:p>
            <a:pPr lvl="1">
              <a:buClr>
                <a:srgbClr val="E80649"/>
              </a:buClr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 resilience, </a:t>
            </a:r>
          </a:p>
          <a:p>
            <a:pPr lvl="1">
              <a:buClr>
                <a:srgbClr val="E80649"/>
              </a:buClr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 a sense of responsibility, </a:t>
            </a:r>
          </a:p>
          <a:p>
            <a:pPr lvl="1">
              <a:buClr>
                <a:srgbClr val="E80649"/>
              </a:buClr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 new talents and abilities, </a:t>
            </a:r>
          </a:p>
          <a:p>
            <a:pPr lvl="1">
              <a:buClr>
                <a:srgbClr val="E80649"/>
              </a:buClr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 the ability to plan and use time effectively,</a:t>
            </a:r>
          </a:p>
          <a:p>
            <a:pPr lvl="1">
              <a:buClr>
                <a:srgbClr val="E80649"/>
              </a:buClr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 self management </a:t>
            </a:r>
          </a:p>
          <a:p>
            <a:pPr lvl="1">
              <a:buClr>
                <a:srgbClr val="E80649"/>
              </a:buClr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 problem solving, </a:t>
            </a:r>
          </a:p>
          <a:p>
            <a:pPr lvl="1">
              <a:buClr>
                <a:srgbClr val="E80649"/>
              </a:buClr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 presentation skills, </a:t>
            </a:r>
          </a:p>
          <a:p>
            <a:pPr lvl="1">
              <a:buClr>
                <a:srgbClr val="E80649"/>
              </a:buClr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 communication skills, </a:t>
            </a:r>
          </a:p>
          <a:p>
            <a:pPr lvl="1">
              <a:buClr>
                <a:srgbClr val="E80649"/>
              </a:buClr>
              <a:buFont typeface="Arial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 the ability to lead and work as part of a team</a:t>
            </a:r>
            <a:endParaRPr lang="en-GB" sz="1400" dirty="0">
              <a:solidFill>
                <a:srgbClr val="002060"/>
              </a:solidFill>
            </a:endParaRPr>
          </a:p>
          <a:p>
            <a:pPr>
              <a:buClr>
                <a:srgbClr val="FFC726"/>
              </a:buClr>
              <a:buFont typeface="Wingdings" charset="2"/>
              <a:buChar char="n"/>
            </a:pP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Major employers consider the Duke of Edinburgh’s Award as the most important activity undertaken at school</a:t>
            </a:r>
          </a:p>
          <a:p>
            <a:pPr>
              <a:buClr>
                <a:srgbClr val="00B0F0"/>
              </a:buClr>
              <a:buFont typeface="Wingdings" charset="2"/>
              <a:buChar char="n"/>
            </a:pPr>
            <a:r>
              <a:rPr lang="en-GB" sz="2000" dirty="0">
                <a:solidFill>
                  <a:srgbClr val="002060"/>
                </a:solidFill>
              </a:rPr>
              <a:t> Universities consider that undertaking the Award shows that young people have a suitably balanced character and transferable skills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91DB0F-DAB6-4CA6-8CB9-3803E6249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7"/>
    </mc:Choice>
    <mc:Fallback>
      <p:transition spd="slow" advTm="24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323" y="16288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/>
              <a:t>You can do programmes at three levels:</a:t>
            </a:r>
          </a:p>
          <a:p>
            <a:pPr eaLnBrk="1" hangingPunct="1"/>
            <a:r>
              <a:rPr lang="en-US" altLang="en-US" b="1" dirty="0">
                <a:hlinkClick r:id="rId5" tooltip="Silver"/>
              </a:rPr>
              <a:t>Silver</a:t>
            </a:r>
            <a:r>
              <a:rPr lang="en-US" altLang="en-US" b="1" dirty="0"/>
              <a:t> </a:t>
            </a:r>
            <a:r>
              <a:rPr lang="en-US" altLang="en-US" dirty="0"/>
              <a:t>(Year 10)</a:t>
            </a:r>
            <a:endParaRPr lang="en-US" altLang="en-US" b="1" dirty="0"/>
          </a:p>
          <a:p>
            <a:pPr eaLnBrk="1" hangingPunct="1">
              <a:buFontTx/>
              <a:buNone/>
            </a:pPr>
            <a:endParaRPr lang="en-US" altLang="en-US" sz="1000" dirty="0"/>
          </a:p>
        </p:txBody>
      </p:sp>
      <p:pic>
        <p:nvPicPr>
          <p:cNvPr id="13316" name="Picture 6" descr="DofE-Logo-2008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211865"/>
            <a:ext cx="10160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34290"/>
            <a:ext cx="5726410" cy="380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1FA0FA-DE80-47E6-835C-3079E1F16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0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54"/>
    </mc:Choice>
    <mc:Fallback>
      <p:transition spd="slow" advTm="44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1268760"/>
            <a:ext cx="87129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</a:rPr>
              <a:t>There are four required sections:</a:t>
            </a:r>
          </a:p>
          <a:p>
            <a:pPr>
              <a:buClr>
                <a:srgbClr val="E80649"/>
              </a:buClr>
              <a:buFont typeface="Wingdings" charset="2"/>
              <a:buChar char="n"/>
            </a:pPr>
            <a:r>
              <a:rPr lang="en-GB" sz="2600" b="1" dirty="0">
                <a:solidFill>
                  <a:srgbClr val="002060"/>
                </a:solidFill>
              </a:rPr>
              <a:t> Volunteering: </a:t>
            </a:r>
            <a:r>
              <a:rPr lang="en-GB" sz="2600" dirty="0">
                <a:solidFill>
                  <a:srgbClr val="002060"/>
                </a:solidFill>
              </a:rPr>
              <a:t>undertaking service to individuals or the community</a:t>
            </a:r>
            <a:endParaRPr lang="en-GB" sz="2600" b="1" dirty="0">
              <a:solidFill>
                <a:srgbClr val="002060"/>
              </a:solidFill>
            </a:endParaRPr>
          </a:p>
          <a:p>
            <a:pPr>
              <a:buClr>
                <a:srgbClr val="FFC726"/>
              </a:buClr>
              <a:buFont typeface="Wingdings" charset="2"/>
              <a:buChar char="n"/>
            </a:pPr>
            <a:r>
              <a:rPr lang="en-GB" sz="2600" b="1" dirty="0">
                <a:solidFill>
                  <a:srgbClr val="002060"/>
                </a:solidFill>
              </a:rPr>
              <a:t> Physical: </a:t>
            </a:r>
            <a:r>
              <a:rPr lang="en-GB" sz="2600" dirty="0">
                <a:solidFill>
                  <a:srgbClr val="002060"/>
                </a:solidFill>
              </a:rPr>
              <a:t>improving in an area of sport, dance or fitness activities</a:t>
            </a:r>
            <a:endParaRPr lang="en-GB" sz="2600" b="1" dirty="0">
              <a:solidFill>
                <a:srgbClr val="002060"/>
              </a:solidFill>
            </a:endParaRPr>
          </a:p>
          <a:p>
            <a:pPr>
              <a:buClr>
                <a:srgbClr val="0082D1"/>
              </a:buClr>
              <a:buFont typeface="Wingdings" charset="2"/>
              <a:buChar char="n"/>
            </a:pPr>
            <a:r>
              <a:rPr lang="en-GB" sz="2600" b="1" dirty="0">
                <a:solidFill>
                  <a:srgbClr val="002060"/>
                </a:solidFill>
              </a:rPr>
              <a:t> Skills: </a:t>
            </a:r>
            <a:r>
              <a:rPr lang="en-GB" sz="2600" dirty="0">
                <a:solidFill>
                  <a:srgbClr val="002060"/>
                </a:solidFill>
              </a:rPr>
              <a:t>developing practical and social skills and personal interests</a:t>
            </a:r>
            <a:endParaRPr lang="en-GB" sz="2600" b="1" dirty="0">
              <a:solidFill>
                <a:srgbClr val="002060"/>
              </a:solidFill>
            </a:endParaRPr>
          </a:p>
          <a:p>
            <a:pPr>
              <a:buClr>
                <a:srgbClr val="76B900"/>
              </a:buClr>
              <a:buFont typeface="Wingdings" charset="2"/>
              <a:buChar char="n"/>
            </a:pPr>
            <a:r>
              <a:rPr lang="en-GB" sz="2600" b="1" dirty="0">
                <a:solidFill>
                  <a:srgbClr val="002060"/>
                </a:solidFill>
              </a:rPr>
              <a:t> Expedition: </a:t>
            </a:r>
            <a:r>
              <a:rPr lang="en-GB" sz="2600" dirty="0">
                <a:solidFill>
                  <a:srgbClr val="002060"/>
                </a:solidFill>
              </a:rPr>
              <a:t>planning, training for and completion of an adventurous journey in the UK or abroad</a:t>
            </a:r>
          </a:p>
          <a:p>
            <a:pPr>
              <a:buClr>
                <a:srgbClr val="76B900"/>
              </a:buClr>
            </a:pPr>
            <a:r>
              <a:rPr lang="en-GB" sz="2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EA33DB-FAB5-4047-94E3-C482C1E52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88"/>
    </mc:Choice>
    <mc:Fallback>
      <p:transition spd="slow" advTm="15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 rot="16200000">
            <a:off x="-1746702" y="3158970"/>
            <a:ext cx="5184576" cy="140415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Volunteering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lang="en-GB" sz="2400" dirty="0">
                <a:solidFill>
                  <a:srgbClr val="002060"/>
                </a:solidFill>
              </a:rPr>
              <a:t>It’s about choosing to give time to something useful, without getting paid.</a:t>
            </a:r>
          </a:p>
          <a:p>
            <a:endParaRPr lang="en-GB" sz="600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2400" dirty="0">
              <a:solidFill>
                <a:srgbClr val="002060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54444"/>
            <a:ext cx="7541441" cy="542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949348-589C-4E91-8E87-ADE73C71F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3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2"/>
    </mc:Choice>
    <mc:Fallback>
      <p:transition spd="slow" advTm="9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68FD9F-7D25-4FE1-8599-F641A38BF3BF}"/>
              </a:ext>
            </a:extLst>
          </p:cNvPr>
          <p:cNvSpPr txBox="1"/>
          <p:nvPr/>
        </p:nvSpPr>
        <p:spPr>
          <a:xfrm>
            <a:off x="0" y="1052736"/>
            <a:ext cx="91440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Volunteering under COVID restrictions</a:t>
            </a:r>
          </a:p>
          <a:p>
            <a:r>
              <a:rPr lang="en-GB" dirty="0"/>
              <a:t>– </a:t>
            </a:r>
            <a:r>
              <a:rPr lang="en-GB" sz="1400" dirty="0"/>
              <a:t>You can be a social media volunteer for St John Ambulance</a:t>
            </a:r>
          </a:p>
          <a:p>
            <a:r>
              <a:rPr lang="en-GB" sz="1400" dirty="0"/>
              <a:t>– You can fundraise to raise money for the Royal medical Benevolent Fund through Medic Mentor</a:t>
            </a:r>
          </a:p>
          <a:p>
            <a:r>
              <a:rPr lang="en-GB" sz="1400" dirty="0"/>
              <a:t>– You can take part in a John Muir Award and help to conserve nature from home</a:t>
            </a:r>
          </a:p>
          <a:p>
            <a:r>
              <a:rPr lang="en-GB" sz="1400" dirty="0"/>
              <a:t>– Volunteer for Kissing It Better and remote support elderly people who are in isolation</a:t>
            </a:r>
          </a:p>
          <a:p>
            <a:r>
              <a:rPr lang="en-GB" sz="1400" dirty="0"/>
              <a:t>– Take part in a digital personal safety campaign with Resolve It</a:t>
            </a:r>
          </a:p>
          <a:p>
            <a:r>
              <a:rPr lang="en-GB" sz="1400" dirty="0"/>
              <a:t>– St John Ambulance – 12 week fundraising plan</a:t>
            </a:r>
          </a:p>
          <a:p>
            <a:r>
              <a:rPr lang="en-GB" sz="1400" dirty="0"/>
              <a:t>– Try some ideas from Leonard Cheshire’s guide to 12-week volunteering from home</a:t>
            </a:r>
          </a:p>
          <a:p>
            <a:r>
              <a:rPr lang="en-GB" sz="1400" dirty="0"/>
              <a:t>– Putting the fun in fundraising with the British Heart Foundation</a:t>
            </a:r>
          </a:p>
          <a:p>
            <a:r>
              <a:rPr lang="en-GB" sz="1400" dirty="0"/>
              <a:t>– Become an Energy Envoy with the National Energy Foundation</a:t>
            </a:r>
          </a:p>
          <a:p>
            <a:r>
              <a:rPr lang="en-GB" sz="1400" dirty="0"/>
              <a:t>– Virtual volunteering</a:t>
            </a:r>
          </a:p>
          <a:p>
            <a:r>
              <a:rPr lang="en-GB" sz="1400" dirty="0"/>
              <a:t>– Missing maps project</a:t>
            </a:r>
          </a:p>
          <a:p>
            <a:r>
              <a:rPr lang="en-GB" sz="1400" dirty="0"/>
              <a:t>– Participate in research of all kinds, from classifying galaxies to counting penguins to transcribing manuscripts with Zooniverse</a:t>
            </a:r>
          </a:p>
          <a:p>
            <a:r>
              <a:rPr lang="en-GB" sz="1400" dirty="0"/>
              <a:t>– If you are a Young Carer, your caring responsibilities can count for your volunteering. The Assessor should be a professional who is supporting you with your caring role, ideally from a Young Carers Project or Social Work/Youth Work departments. Young Carers should also be encouraged to contact their nearest Young Carers Project</a:t>
            </a:r>
          </a:p>
          <a:p>
            <a:r>
              <a:rPr lang="en-GB" sz="1400" dirty="0"/>
              <a:t>– Prepare some sessions for future Beaver, Cub, Rainbow, Brownie or youth group meeting for once they resume</a:t>
            </a:r>
          </a:p>
          <a:p>
            <a:r>
              <a:rPr lang="en-GB" sz="1400" dirty="0"/>
              <a:t>– Prepare some resources to be used by the younger members of your youth group to be sent home to parents online to help them during isolation</a:t>
            </a:r>
          </a:p>
          <a:p>
            <a:r>
              <a:rPr lang="en-GB" sz="1400" dirty="0"/>
              <a:t>– Prepare some meal parcels, go shopping or walk the dog of people who are affected by coronavirus</a:t>
            </a:r>
          </a:p>
          <a:p>
            <a:r>
              <a:rPr lang="en-GB" sz="1400" dirty="0"/>
              <a:t>– Skype talk / face time / WhatsApp call to the elderly neighbour to keep them from being isolated</a:t>
            </a:r>
          </a:p>
          <a:p>
            <a:r>
              <a:rPr lang="en-GB" sz="1400" dirty="0"/>
              <a:t>– Maintain Facebook or Instagram page / websites for a local group or charity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D894A0-996A-4037-B713-9A9BC6147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6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45"/>
    </mc:Choice>
    <mc:Fallback>
      <p:transition spd="slow" advTm="1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1574</Words>
  <Application>Microsoft Office PowerPoint</Application>
  <PresentationFormat>On-screen Show (4:3)</PresentationFormat>
  <Paragraphs>144</Paragraphs>
  <Slides>24</Slides>
  <Notes>22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Office Theme</vt:lpstr>
      <vt:lpstr>Duke of Edinburgh’s Award SILVER AWARD 2020-2021 Carried out in Year 10   </vt:lpstr>
      <vt:lpstr>PowerPoint Presentation</vt:lpstr>
      <vt:lpstr>PowerPoint Presentation</vt:lpstr>
      <vt:lpstr>Please watch this videoclip on the Silver award https://www.dofe.org/wp-content/uploads/videos/7.-DofE-Silver-Welcoming-young-people-Choose-your-activities-subtitled.mp4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London Borough of Sutton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sarahalderman</dc:creator>
  <cp:lastModifiedBy>venitia walters</cp:lastModifiedBy>
  <cp:revision>111</cp:revision>
  <cp:lastPrinted>2016-09-28T15:35:30Z</cp:lastPrinted>
  <dcterms:created xsi:type="dcterms:W3CDTF">2012-09-19T15:22:54Z</dcterms:created>
  <dcterms:modified xsi:type="dcterms:W3CDTF">2020-10-04T16:01:27Z</dcterms:modified>
</cp:coreProperties>
</file>